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DEF0F2"/>
    <a:srgbClr val="008000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3" autoAdjust="0"/>
    <p:restoredTop sz="86386" autoAdjust="0"/>
  </p:normalViewPr>
  <p:slideViewPr>
    <p:cSldViewPr>
      <p:cViewPr varScale="1">
        <p:scale>
          <a:sx n="150" d="100"/>
          <a:sy n="150" d="100"/>
        </p:scale>
        <p:origin x="13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November 7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November 7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486385" cy="4835525"/>
          </a:xfrm>
        </p:spPr>
        <p:txBody>
          <a:bodyPr/>
          <a:lstStyle/>
          <a:p>
            <a:r>
              <a:rPr lang="en-US" dirty="0" smtClean="0"/>
              <a:t>The chocolate boiler code can fail if there is </a:t>
            </a:r>
            <a:r>
              <a:rPr lang="en-US" u="sng" dirty="0" smtClean="0"/>
              <a:t>multithreading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fill()</a:t>
            </a:r>
            <a:r>
              <a:rPr lang="en-US" dirty="0"/>
              <a:t> </a:t>
            </a:r>
            <a:r>
              <a:rPr lang="en-US" dirty="0" smtClean="0"/>
              <a:t>method can execute even though the boiler is full.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67" y="2057415"/>
            <a:ext cx="2980536" cy="305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Solution for Multithreading?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5" y="1325903"/>
            <a:ext cx="8313377" cy="46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 for Multithreading</a:t>
            </a:r>
            <a:r>
              <a:rPr lang="en-US" dirty="0" smtClean="0"/>
              <a:t>? </a:t>
            </a:r>
            <a:r>
              <a:rPr lang="en-US" i="1" dirty="0" smtClean="0"/>
              <a:t>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Synchronization is expensive.</a:t>
            </a:r>
          </a:p>
          <a:p>
            <a:pPr lvl="1"/>
            <a:r>
              <a:rPr lang="en-US" dirty="0" smtClean="0"/>
              <a:t>It can decrease a member function’s </a:t>
            </a:r>
            <a:br>
              <a:rPr lang="en-US" dirty="0" smtClean="0"/>
            </a:br>
            <a:r>
              <a:rPr lang="en-US" dirty="0" smtClean="0"/>
              <a:t>performance by a factor of 100.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Synchronization is needed only the first time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getInstance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is executed.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Once one instance of the singleton has been created, synchronization is no longer needed.</a:t>
            </a:r>
          </a:p>
          <a:p>
            <a:pPr lvl="6"/>
            <a:endParaRPr lang="en-US" dirty="0" smtClean="0"/>
          </a:p>
          <a:p>
            <a:pPr lvl="1"/>
            <a:r>
              <a:rPr lang="en-US" dirty="0" smtClean="0"/>
              <a:t>Therefore, after the first call (and the single instance of the singleton has been created), synchronization is wasteful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8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nothing if the performance of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getInstance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u="sng" dirty="0" smtClean="0"/>
              <a:t>not</a:t>
            </a:r>
            <a:r>
              <a:rPr lang="en-US" dirty="0" smtClean="0"/>
              <a:t> critical </a:t>
            </a:r>
            <a:br>
              <a:rPr lang="en-US" dirty="0" smtClean="0"/>
            </a:br>
            <a:r>
              <a:rPr lang="en-US" dirty="0" smtClean="0"/>
              <a:t>to the application. 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Create an instance of the singleton </a:t>
            </a:r>
            <a:br>
              <a:rPr lang="en-US" dirty="0" smtClean="0"/>
            </a:br>
            <a:r>
              <a:rPr lang="en-US" dirty="0" smtClean="0"/>
              <a:t>ahead of time.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Use double-checked locking to reduce the use of synchronization in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getInstance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check if an instance was created.</a:t>
            </a:r>
          </a:p>
          <a:p>
            <a:pPr lvl="1"/>
            <a:r>
              <a:rPr lang="en-US" dirty="0" smtClean="0"/>
              <a:t>Therefore, synchronize only the first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0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Double-Checked Locking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417342"/>
            <a:ext cx="8229560" cy="46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How can you plug your laptop with its American power cord into a British wall outlet?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62" y="2331732"/>
            <a:ext cx="6388075" cy="3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3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Adapters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91" y="1325903"/>
            <a:ext cx="5809018" cy="2175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59" y="3611878"/>
            <a:ext cx="5042899" cy="24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17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3383283"/>
            <a:ext cx="4711700" cy="219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</a:t>
            </a:r>
            <a:r>
              <a:rPr lang="en-US" dirty="0" smtClean="0"/>
              <a:t>Adapters,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59283"/>
          </a:xfrm>
        </p:spPr>
        <p:txBody>
          <a:bodyPr/>
          <a:lstStyle/>
          <a:p>
            <a:r>
              <a:rPr lang="en-US" dirty="0" smtClean="0"/>
              <a:t>The adapter acts as the middleman.</a:t>
            </a:r>
          </a:p>
          <a:p>
            <a:pPr lvl="1"/>
            <a:r>
              <a:rPr lang="en-US" dirty="0" smtClean="0"/>
              <a:t>Receive requests from the client.</a:t>
            </a:r>
          </a:p>
          <a:p>
            <a:pPr lvl="1"/>
            <a:r>
              <a:rPr lang="en-US" dirty="0" smtClean="0"/>
              <a:t>Convert the requests into requests that make sense to the vendor 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3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Those Ducks,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54683"/>
            <a:ext cx="8229600" cy="548634"/>
          </a:xfrm>
        </p:spPr>
        <p:txBody>
          <a:bodyPr/>
          <a:lstStyle/>
          <a:p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dirty="0" smtClean="0"/>
              <a:t> is a subclass.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85244"/>
            <a:ext cx="59817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42" y="3817392"/>
            <a:ext cx="7372315" cy="24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1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16" y="1508781"/>
            <a:ext cx="5730968" cy="1737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Turkeys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smtClean="0"/>
              <a:t>The latest fowl: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3520439"/>
            <a:ext cx="7537450" cy="24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Observer Pattern</a:t>
            </a:r>
          </a:p>
          <a:p>
            <a:r>
              <a:rPr lang="en-US" dirty="0" smtClean="0"/>
              <a:t>Decorator Pattern</a:t>
            </a:r>
          </a:p>
          <a:p>
            <a:r>
              <a:rPr lang="en-US" dirty="0" smtClean="0"/>
              <a:t>Factory Method</a:t>
            </a:r>
          </a:p>
          <a:p>
            <a:r>
              <a:rPr lang="en-US" dirty="0" smtClean="0"/>
              <a:t>Abstract 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Turkeys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we’re short of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Duck</a:t>
            </a:r>
            <a:r>
              <a:rPr lang="en-US" dirty="0" smtClean="0"/>
              <a:t> objects, how can we use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Turkey</a:t>
            </a:r>
            <a:r>
              <a:rPr lang="en-US" dirty="0" smtClean="0"/>
              <a:t> objects in their place?</a:t>
            </a:r>
          </a:p>
          <a:p>
            <a:pPr lvl="1"/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Turkey</a:t>
            </a:r>
            <a:r>
              <a:rPr lang="en-US" dirty="0" smtClean="0"/>
              <a:t> objects have a different interface.</a:t>
            </a:r>
          </a:p>
          <a:p>
            <a:pPr lvl="5"/>
            <a:endParaRPr lang="en-US" dirty="0"/>
          </a:p>
          <a:p>
            <a:r>
              <a:rPr lang="en-US" dirty="0" smtClean="0"/>
              <a:t>We need to create an adapter.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3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Turkey Adapter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2" y="1325903"/>
            <a:ext cx="6857975" cy="48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Test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8" y="1272216"/>
            <a:ext cx="7040804" cy="47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Test </a:t>
            </a:r>
            <a:r>
              <a:rPr lang="en-US" dirty="0" smtClean="0"/>
              <a:t>Drive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1" y="1555350"/>
            <a:ext cx="8637677" cy="38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4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Adapter Pattern Explained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2" y="1417342"/>
            <a:ext cx="8229560" cy="45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3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Client Uses the 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93891"/>
          </a:xfrm>
        </p:spPr>
        <p:txBody>
          <a:bodyPr/>
          <a:lstStyle/>
          <a:p>
            <a:r>
              <a:rPr lang="en-US" dirty="0"/>
              <a:t>The client makes a request to the adapter by calling a method on it using the target interface</a:t>
            </a:r>
            <a:r>
              <a:rPr lang="en-US" dirty="0" smtClean="0"/>
              <a:t>.</a:t>
            </a:r>
          </a:p>
          <a:p>
            <a:pPr lvl="4"/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adapter translates the request into </a:t>
            </a:r>
            <a:r>
              <a:rPr lang="en-US" dirty="0" smtClean="0"/>
              <a:t>calls </a:t>
            </a:r>
            <a:r>
              <a:rPr lang="en-US" dirty="0"/>
              <a:t>on the adaptee using the adaptee interface</a:t>
            </a:r>
            <a:r>
              <a:rPr lang="en-US" dirty="0" smtClean="0"/>
              <a:t>.</a:t>
            </a:r>
          </a:p>
          <a:p>
            <a:pPr lvl="4"/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client receives the results of the call </a:t>
            </a:r>
            <a:r>
              <a:rPr lang="en-US" dirty="0" smtClean="0"/>
              <a:t>without knowing that an </a:t>
            </a:r>
            <a:r>
              <a:rPr lang="en-US" dirty="0"/>
              <a:t>adapter </a:t>
            </a:r>
            <a:r>
              <a:rPr lang="en-US" dirty="0" smtClean="0"/>
              <a:t>did the </a:t>
            </a:r>
            <a:r>
              <a:rPr lang="en-US" dirty="0"/>
              <a:t>translation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Client and Adaptee are decoupled – neither knows about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rgbClr val="B23C00"/>
                </a:solidFill>
              </a:rPr>
              <a:t>Adapter Design </a:t>
            </a:r>
            <a:r>
              <a:rPr lang="en-US" dirty="0">
                <a:solidFill>
                  <a:srgbClr val="B23C00"/>
                </a:solidFill>
              </a:rPr>
              <a:t>Pattern</a:t>
            </a:r>
            <a:r>
              <a:rPr lang="en-US" dirty="0"/>
              <a:t> converts the interface of a class into another </a:t>
            </a:r>
            <a:r>
              <a:rPr lang="en-US" dirty="0" smtClean="0"/>
              <a:t>interface 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the clients expect. 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/>
              <a:t>Adapter lets classes work together that couldn’t otherwise because of incompatible interfaces.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Design </a:t>
            </a:r>
            <a:r>
              <a:rPr lang="en-US" dirty="0"/>
              <a:t>Pattern 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8" y="1511060"/>
            <a:ext cx="8686799" cy="36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One-of-a-kind objects.</a:t>
            </a:r>
          </a:p>
          <a:p>
            <a:r>
              <a:rPr lang="en-US" dirty="0" smtClean="0"/>
              <a:t>Create only one instance of each.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60707" y="5291441"/>
            <a:ext cx="310213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These examples </a:t>
            </a:r>
            <a:r>
              <a:rPr lang="en-US" sz="1200" smtClean="0"/>
              <a:t>and </a:t>
            </a:r>
            <a:r>
              <a:rPr lang="en-US" sz="1200" smtClean="0"/>
              <a:t>their images </a:t>
            </a:r>
            <a:r>
              <a:rPr lang="en-US" sz="1200" dirty="0" smtClean="0"/>
              <a:t>are from</a:t>
            </a:r>
          </a:p>
          <a:p>
            <a:r>
              <a:rPr lang="en-US" sz="1200" b="1" dirty="0" smtClean="0"/>
              <a:t>Head First Design Patterns</a:t>
            </a:r>
          </a:p>
          <a:p>
            <a:r>
              <a:rPr lang="en-US" sz="1200" dirty="0" smtClean="0"/>
              <a:t>by Eric &amp; Elizabeth Freeman</a:t>
            </a:r>
          </a:p>
          <a:p>
            <a:r>
              <a:rPr lang="en-US" sz="1200" dirty="0" smtClean="0"/>
              <a:t>O’Reilly,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75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Singletons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pools</a:t>
            </a:r>
          </a:p>
          <a:p>
            <a:r>
              <a:rPr lang="en-US" dirty="0" smtClean="0"/>
              <a:t>Dialog boxes</a:t>
            </a:r>
          </a:p>
          <a:p>
            <a:r>
              <a:rPr lang="en-US" dirty="0" smtClean="0"/>
              <a:t>Device drivers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Programs could get into trouble if it creates more than one of any of these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Singleton Pattern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73" y="1345203"/>
            <a:ext cx="6507453" cy="4624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5480" y="1965976"/>
            <a:ext cx="147187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B23C00"/>
                </a:solidFill>
              </a:rPr>
              <a:t>Warning</a:t>
            </a:r>
            <a:r>
              <a:rPr lang="en-US" dirty="0" smtClean="0">
                <a:solidFill>
                  <a:srgbClr val="B23C00"/>
                </a:solidFill>
              </a:rPr>
              <a:t>:</a:t>
            </a:r>
          </a:p>
          <a:p>
            <a:r>
              <a:rPr lang="en-US" dirty="0" smtClean="0">
                <a:solidFill>
                  <a:srgbClr val="B23C00"/>
                </a:solidFill>
              </a:rPr>
              <a:t>Problems with</a:t>
            </a:r>
          </a:p>
          <a:p>
            <a:r>
              <a:rPr lang="en-US" dirty="0" smtClean="0">
                <a:solidFill>
                  <a:srgbClr val="B23C00"/>
                </a:solidFill>
              </a:rPr>
              <a:t>this code!</a:t>
            </a:r>
            <a:endParaRPr lang="en-US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5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</a:t>
            </a:r>
            <a:r>
              <a:rPr lang="en-US" dirty="0" smtClean="0"/>
              <a:t>Implementation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1450"/>
            <a:ext cx="8610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7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Chocolate Factory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Code for Choc-O-</a:t>
            </a:r>
            <a:r>
              <a:rPr lang="en-US" dirty="0" err="1" smtClean="0"/>
              <a:t>Holic</a:t>
            </a:r>
            <a:r>
              <a:rPr lang="en-US" dirty="0" smtClean="0"/>
              <a:t>, Inc.’s chocolate boiler: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830188"/>
            <a:ext cx="5040515" cy="479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9" y="1874537"/>
            <a:ext cx="1993900" cy="363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57" y="5663625"/>
            <a:ext cx="385868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Very bad news, indeed, if more then one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instance of this code were running.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rgbClr val="B23C00"/>
                </a:solidFill>
              </a:rPr>
              <a:t>Singleton Design </a:t>
            </a:r>
            <a:r>
              <a:rPr lang="en-US" dirty="0">
                <a:solidFill>
                  <a:srgbClr val="B23C00"/>
                </a:solidFill>
              </a:rPr>
              <a:t>Pattern</a:t>
            </a:r>
            <a:r>
              <a:rPr lang="en-US" dirty="0"/>
              <a:t> </a:t>
            </a:r>
            <a:r>
              <a:rPr lang="en-US" dirty="0" smtClean="0"/>
              <a:t>ensures that </a:t>
            </a:r>
            <a:r>
              <a:rPr lang="en-US" dirty="0"/>
              <a:t>a class has only </a:t>
            </a:r>
            <a:r>
              <a:rPr lang="en-US" u="sng" dirty="0"/>
              <a:t>one instance</a:t>
            </a:r>
            <a:r>
              <a:rPr lang="en-US" dirty="0"/>
              <a:t>, and provides a </a:t>
            </a:r>
            <a:r>
              <a:rPr lang="en-US" u="sng" dirty="0"/>
              <a:t>global point of access</a:t>
            </a:r>
            <a:r>
              <a:rPr lang="en-US" dirty="0"/>
              <a:t> to it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Let the class manage a single instance of itself.</a:t>
            </a:r>
          </a:p>
          <a:p>
            <a:pPr lvl="1"/>
            <a:r>
              <a:rPr lang="en-US" dirty="0" smtClean="0"/>
              <a:t>Prevent other classes from creating new instances.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Global access point: Whenever </a:t>
            </a:r>
            <a:r>
              <a:rPr lang="en-US" dirty="0"/>
              <a:t>you need an instance, just query the class and it will hand you back the single instance. </a:t>
            </a:r>
            <a:endParaRPr lang="en-US" dirty="0" smtClean="0"/>
          </a:p>
          <a:p>
            <a:pPr lvl="1"/>
            <a:r>
              <a:rPr lang="en-US" dirty="0" smtClean="0"/>
              <a:t>Create instances on when they’re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6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Design </a:t>
            </a:r>
            <a:r>
              <a:rPr lang="en-US" dirty="0" smtClean="0"/>
              <a:t>Pattern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8" y="1539189"/>
            <a:ext cx="8483506" cy="36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4746"/>
      </p:ext>
    </p:extLst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34133</TotalTime>
  <Words>422</Words>
  <Application>Microsoft Macintosh PowerPoint</Application>
  <PresentationFormat>On-screen Show (4:3)</PresentationFormat>
  <Paragraphs>124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November 7 Class Meeting</vt:lpstr>
      <vt:lpstr>Design Patterns</vt:lpstr>
      <vt:lpstr>Singleton Pattern</vt:lpstr>
      <vt:lpstr>Example Singletons</vt:lpstr>
      <vt:lpstr>Classic Singleton Pattern Implementation</vt:lpstr>
      <vt:lpstr>Classic Implementation, cont’d</vt:lpstr>
      <vt:lpstr>Chocolate Factory Example</vt:lpstr>
      <vt:lpstr>Singleton Design Pattern Defined</vt:lpstr>
      <vt:lpstr>Singleton Design Pattern Class Diagram</vt:lpstr>
      <vt:lpstr>Multithreading Problems</vt:lpstr>
      <vt:lpstr>A Solution for Multithreading?</vt:lpstr>
      <vt:lpstr>A Solution for Multithreading? cont’d</vt:lpstr>
      <vt:lpstr>Better Solutions?</vt:lpstr>
      <vt:lpstr>Double-Checked Locking</vt:lpstr>
      <vt:lpstr>Adapters</vt:lpstr>
      <vt:lpstr>Object-Oriented Adapters</vt:lpstr>
      <vt:lpstr>Object-Oriented Adapters, cont’d</vt:lpstr>
      <vt:lpstr>Those Ducks, Again</vt:lpstr>
      <vt:lpstr>Turkeys</vt:lpstr>
      <vt:lpstr>Turkeys, cont’d</vt:lpstr>
      <vt:lpstr>Turkey Adapter</vt:lpstr>
      <vt:lpstr>Adapter Test Drive</vt:lpstr>
      <vt:lpstr>Adapter Test Drive, cont’d</vt:lpstr>
      <vt:lpstr>The Adapter Pattern Explained</vt:lpstr>
      <vt:lpstr>How the Client Uses the Adapter</vt:lpstr>
      <vt:lpstr>Adapter Design Pattern Defined</vt:lpstr>
      <vt:lpstr>Adapter Design Pattern Class Diagram</vt:lpstr>
    </vt:vector>
  </TitlesOfParts>
  <Company>Apropos Logic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787</cp:revision>
  <dcterms:created xsi:type="dcterms:W3CDTF">2008-01-12T03:52:55Z</dcterms:created>
  <dcterms:modified xsi:type="dcterms:W3CDTF">2017-11-09T09:29:06Z</dcterms:modified>
</cp:coreProperties>
</file>